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2dbc44f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2dbc44f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2dbc44f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2dbc44f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2dbc44fe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2dbc44fe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2e55f022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2e55f022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2dbc44fe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2dbc44fe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82dbc44fe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2dbc44fe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2dbc44fe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2dbc44fe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Explanation for the simulation results using LDLJ</a:t>
            </a:r>
            <a:endParaRPr sz="4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LDLJ-A applied for simulated accelerometer data</a:t>
            </a:r>
            <a:endParaRPr/>
          </a:p>
        </p:txBody>
      </p:sp>
      <p:sp>
        <p:nvSpPr>
          <p:cNvPr id="61" name="Google Shape;61;p14"/>
          <p:cNvSpPr txBox="1"/>
          <p:nvPr>
            <p:ph idx="1" type="body"/>
          </p:nvPr>
        </p:nvSpPr>
        <p:spPr>
          <a:xfrm>
            <a:off x="311700" y="1017725"/>
            <a:ext cx="8520600" cy="61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following figure is the result obtained from the simulated accelerometer data that is reconstructed. LDLJ-A measure is applied to this data.</a:t>
            </a:r>
            <a:endParaRPr sz="1400"/>
          </a:p>
        </p:txBody>
      </p:sp>
      <p:pic>
        <p:nvPicPr>
          <p:cNvPr id="62" name="Google Shape;62;p14"/>
          <p:cNvPicPr preferRelativeResize="0"/>
          <p:nvPr/>
        </p:nvPicPr>
        <p:blipFill>
          <a:blip r:embed="rId3">
            <a:alphaModFix/>
          </a:blip>
          <a:stretch>
            <a:fillRect/>
          </a:stretch>
        </p:blipFill>
        <p:spPr>
          <a:xfrm>
            <a:off x="152400" y="1630625"/>
            <a:ext cx="8839204" cy="1950313"/>
          </a:xfrm>
          <a:prstGeom prst="rect">
            <a:avLst/>
          </a:prstGeom>
          <a:noFill/>
          <a:ln>
            <a:noFill/>
          </a:ln>
        </p:spPr>
      </p:pic>
      <p:sp>
        <p:nvSpPr>
          <p:cNvPr id="63" name="Google Shape;63;p14"/>
          <p:cNvSpPr txBox="1"/>
          <p:nvPr/>
        </p:nvSpPr>
        <p:spPr>
          <a:xfrm>
            <a:off x="570675" y="3824275"/>
            <a:ext cx="8137800" cy="10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Why are the blue dot scattered as shown in Fig. (a)? For low values of LDLJ-A the reconstructed data overestimates smoothness, while for the higher values the smoothness values are both over- and under-estimated.</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52300" y="73250"/>
            <a:ext cx="27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LDLJ-A terms</a:t>
            </a:r>
            <a:endParaRPr/>
          </a:p>
        </p:txBody>
      </p:sp>
      <p:sp>
        <p:nvSpPr>
          <p:cNvPr id="69" name="Google Shape;69;p15"/>
          <p:cNvSpPr txBox="1"/>
          <p:nvPr/>
        </p:nvSpPr>
        <p:spPr>
          <a:xfrm>
            <a:off x="52300" y="1303475"/>
            <a:ext cx="4519800" cy="357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Increased duration results in poor estimate of all terms, and thus smoothness.</a:t>
            </a:r>
            <a:endParaRPr/>
          </a:p>
          <a:p>
            <a:pPr indent="-317500" lvl="0" marL="457200" rtl="0" algn="l">
              <a:spcBef>
                <a:spcPts val="0"/>
              </a:spcBef>
              <a:spcAft>
                <a:spcPts val="0"/>
              </a:spcAft>
              <a:buSzPts val="1400"/>
              <a:buChar char="●"/>
            </a:pPr>
            <a:r>
              <a:rPr lang="en"/>
              <a:t>For a given duration, more reconstruction error leads to more deviation from the true value.</a:t>
            </a:r>
            <a:endParaRPr/>
          </a:p>
          <a:p>
            <a:pPr indent="-317500" lvl="0" marL="457200" rtl="0" algn="l">
              <a:spcBef>
                <a:spcPts val="0"/>
              </a:spcBef>
              <a:spcAft>
                <a:spcPts val="0"/>
              </a:spcAft>
              <a:buSzPts val="1400"/>
              <a:buChar char="●"/>
            </a:pPr>
            <a:r>
              <a:rPr b="1" lang="en"/>
              <a:t>Amplitude term: </a:t>
            </a:r>
            <a:r>
              <a:rPr lang="en"/>
              <a:t>As amplitude reduces, the deviation from the actual value increases with more reconstruction error. For low amplitudes, the amplitude term is always overestimated as gravity dominates.</a:t>
            </a:r>
            <a:endParaRPr/>
          </a:p>
          <a:p>
            <a:pPr indent="-317500" lvl="0" marL="457200" rtl="0" algn="l">
              <a:spcBef>
                <a:spcPts val="0"/>
              </a:spcBef>
              <a:spcAft>
                <a:spcPts val="0"/>
              </a:spcAft>
              <a:buSzPts val="1400"/>
              <a:buChar char="●"/>
            </a:pPr>
            <a:r>
              <a:rPr b="1" lang="en"/>
              <a:t>Jerk term: </a:t>
            </a:r>
            <a:r>
              <a:rPr lang="en"/>
              <a:t>As jerk reduces the deviation from the actual value increases with more reconstruction error. For lower jerk values, jerk is always underestimated as the jerk is dominated by the reconstruction error jerk term.</a:t>
            </a:r>
            <a:endParaRPr i="1">
              <a:solidFill>
                <a:srgbClr val="4A86E8"/>
              </a:solidFill>
            </a:endParaRPr>
          </a:p>
        </p:txBody>
      </p:sp>
      <p:pic>
        <p:nvPicPr>
          <p:cNvPr descr="{}^{o}{\hat{\ddot{\mathbf{x}}}} =  \delta\mathbf{R} \cdot {}^{o}\ddot{\mathbf{x}} + \left(\delta\mathbf{R} - \mathbf{I}\right) \cdot {}^{o}\mathbf{g}" id="70" name="Google Shape;70;p15" title="MathEquation,#000000"/>
          <p:cNvPicPr preferRelativeResize="0"/>
          <p:nvPr/>
        </p:nvPicPr>
        <p:blipFill>
          <a:blip r:embed="rId3">
            <a:alphaModFix/>
          </a:blip>
          <a:stretch>
            <a:fillRect/>
          </a:stretch>
        </p:blipFill>
        <p:spPr>
          <a:xfrm>
            <a:off x="347551" y="827900"/>
            <a:ext cx="3929300" cy="417500"/>
          </a:xfrm>
          <a:prstGeom prst="rect">
            <a:avLst/>
          </a:prstGeom>
          <a:noFill/>
          <a:ln>
            <a:noFill/>
          </a:ln>
        </p:spPr>
      </p:pic>
      <p:pic>
        <p:nvPicPr>
          <p:cNvPr id="71" name="Google Shape;71;p15"/>
          <p:cNvPicPr preferRelativeResize="0"/>
          <p:nvPr/>
        </p:nvPicPr>
        <p:blipFill>
          <a:blip r:embed="rId4">
            <a:alphaModFix/>
          </a:blip>
          <a:stretch>
            <a:fillRect/>
          </a:stretch>
        </p:blipFill>
        <p:spPr>
          <a:xfrm>
            <a:off x="4774475" y="44475"/>
            <a:ext cx="4331423" cy="5054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52300" y="73250"/>
            <a:ext cx="27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LDLJ-A terms</a:t>
            </a:r>
            <a:endParaRPr/>
          </a:p>
        </p:txBody>
      </p:sp>
      <p:sp>
        <p:nvSpPr>
          <p:cNvPr id="77" name="Google Shape;77;p16"/>
          <p:cNvSpPr txBox="1"/>
          <p:nvPr/>
        </p:nvSpPr>
        <p:spPr>
          <a:xfrm>
            <a:off x="52300" y="1303475"/>
            <a:ext cx="4519800" cy="120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Why is the jerk term always underestimated? </a:t>
            </a:r>
            <a:r>
              <a:rPr lang="en"/>
              <a:t>When we add two signals together, and they are independent of each other, then the means squared (m.s.) jerk will always be greater than the their individual m.s. Jerks.</a:t>
            </a:r>
            <a:endParaRPr b="1"/>
          </a:p>
        </p:txBody>
      </p:sp>
      <p:pic>
        <p:nvPicPr>
          <p:cNvPr descr="{}^{o}{\hat{\ddot{\mathbf{x}}}} =  \delta\mathbf{R} \cdot {}^{o}\ddot{\mathbf{x}} + \left(\delta\mathbf{R} - \mathbf{I}\right) \cdot {}^{o}\mathbf{g}" id="78" name="Google Shape;78;p16" title="MathEquation,#000000"/>
          <p:cNvPicPr preferRelativeResize="0"/>
          <p:nvPr/>
        </p:nvPicPr>
        <p:blipFill>
          <a:blip r:embed="rId3">
            <a:alphaModFix/>
          </a:blip>
          <a:stretch>
            <a:fillRect/>
          </a:stretch>
        </p:blipFill>
        <p:spPr>
          <a:xfrm>
            <a:off x="347551" y="827900"/>
            <a:ext cx="3929300" cy="417500"/>
          </a:xfrm>
          <a:prstGeom prst="rect">
            <a:avLst/>
          </a:prstGeom>
          <a:noFill/>
          <a:ln>
            <a:noFill/>
          </a:ln>
        </p:spPr>
      </p:pic>
      <p:pic>
        <p:nvPicPr>
          <p:cNvPr descr="z(t) = x(t) + y(t) \rightarrow \dot{z}(t) = \dot{x}(t) + \dot{y}(t) " id="79" name="Google Shape;79;p16" title="MathEquation,#000000"/>
          <p:cNvPicPr preferRelativeResize="0"/>
          <p:nvPr/>
        </p:nvPicPr>
        <p:blipFill>
          <a:blip r:embed="rId4">
            <a:alphaModFix/>
          </a:blip>
          <a:stretch>
            <a:fillRect/>
          </a:stretch>
        </p:blipFill>
        <p:spPr>
          <a:xfrm>
            <a:off x="674425" y="2619070"/>
            <a:ext cx="3386666" cy="228600"/>
          </a:xfrm>
          <a:prstGeom prst="rect">
            <a:avLst/>
          </a:prstGeom>
          <a:noFill/>
          <a:ln>
            <a:noFill/>
          </a:ln>
        </p:spPr>
      </p:pic>
      <p:pic>
        <p:nvPicPr>
          <p:cNvPr id="80" name="Google Shape;80;p16"/>
          <p:cNvPicPr preferRelativeResize="0"/>
          <p:nvPr/>
        </p:nvPicPr>
        <p:blipFill>
          <a:blip r:embed="rId5">
            <a:alphaModFix/>
          </a:blip>
          <a:stretch>
            <a:fillRect/>
          </a:stretch>
        </p:blipFill>
        <p:spPr>
          <a:xfrm>
            <a:off x="1071337" y="2976348"/>
            <a:ext cx="2691993" cy="292608"/>
          </a:xfrm>
          <a:prstGeom prst="rect">
            <a:avLst/>
          </a:prstGeom>
          <a:noFill/>
          <a:ln>
            <a:noFill/>
          </a:ln>
        </p:spPr>
      </p:pic>
      <p:pic>
        <p:nvPicPr>
          <p:cNvPr id="81" name="Google Shape;81;p16"/>
          <p:cNvPicPr preferRelativeResize="0"/>
          <p:nvPr/>
        </p:nvPicPr>
        <p:blipFill>
          <a:blip r:embed="rId6">
            <a:alphaModFix/>
          </a:blip>
          <a:stretch>
            <a:fillRect/>
          </a:stretch>
        </p:blipFill>
        <p:spPr>
          <a:xfrm>
            <a:off x="120425" y="3397633"/>
            <a:ext cx="4593837" cy="548640"/>
          </a:xfrm>
          <a:prstGeom prst="rect">
            <a:avLst/>
          </a:prstGeom>
          <a:noFill/>
          <a:ln>
            <a:noFill/>
          </a:ln>
        </p:spPr>
      </p:pic>
      <p:pic>
        <p:nvPicPr>
          <p:cNvPr id="82" name="Google Shape;82;p16"/>
          <p:cNvPicPr preferRelativeResize="0"/>
          <p:nvPr/>
        </p:nvPicPr>
        <p:blipFill>
          <a:blip r:embed="rId7">
            <a:alphaModFix/>
          </a:blip>
          <a:stretch>
            <a:fillRect/>
          </a:stretch>
        </p:blipFill>
        <p:spPr>
          <a:xfrm>
            <a:off x="673900" y="4074950"/>
            <a:ext cx="3276601" cy="548640"/>
          </a:xfrm>
          <a:prstGeom prst="rect">
            <a:avLst/>
          </a:prstGeom>
          <a:noFill/>
          <a:ln>
            <a:noFill/>
          </a:ln>
        </p:spPr>
      </p:pic>
      <p:pic>
        <p:nvPicPr>
          <p:cNvPr id="83" name="Google Shape;83;p16"/>
          <p:cNvPicPr preferRelativeResize="0"/>
          <p:nvPr/>
        </p:nvPicPr>
        <p:blipFill>
          <a:blip r:embed="rId8">
            <a:alphaModFix/>
          </a:blip>
          <a:stretch>
            <a:fillRect/>
          </a:stretch>
        </p:blipFill>
        <p:spPr>
          <a:xfrm>
            <a:off x="4774475" y="44475"/>
            <a:ext cx="4331423" cy="5054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52300" y="73250"/>
            <a:ext cx="27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LDLJ-A terms</a:t>
            </a:r>
            <a:endParaRPr/>
          </a:p>
        </p:txBody>
      </p:sp>
      <p:sp>
        <p:nvSpPr>
          <p:cNvPr id="89" name="Google Shape;89;p17"/>
          <p:cNvSpPr txBox="1"/>
          <p:nvPr/>
        </p:nvSpPr>
        <p:spPr>
          <a:xfrm>
            <a:off x="52300" y="1303475"/>
            <a:ext cx="4519800" cy="120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Why is the amplitude term always overestimated? </a:t>
            </a:r>
            <a:r>
              <a:rPr lang="en"/>
              <a:t>The amplitude depends on the nature of the movements. For movements smaller number of submovements, linear acceleration goes down. The gravity term remains the same as irrespective of the movement, thus for movement s with lolower acceleration, the gravity term dominates.</a:t>
            </a:r>
            <a:endParaRPr b="1"/>
          </a:p>
        </p:txBody>
      </p:sp>
      <p:pic>
        <p:nvPicPr>
          <p:cNvPr descr="{}^{o}{\hat{\ddot{\mathbf{x}}}} =  \delta\mathbf{R} \cdot {}^{o}\ddot{\mathbf{x}} + \left(\delta\mathbf{R} - \mathbf{I}\right) \cdot {}^{o}\mathbf{g}" id="90" name="Google Shape;90;p17" title="MathEquation,#000000"/>
          <p:cNvPicPr preferRelativeResize="0"/>
          <p:nvPr/>
        </p:nvPicPr>
        <p:blipFill>
          <a:blip r:embed="rId3">
            <a:alphaModFix/>
          </a:blip>
          <a:stretch>
            <a:fillRect/>
          </a:stretch>
        </p:blipFill>
        <p:spPr>
          <a:xfrm>
            <a:off x="347551" y="827900"/>
            <a:ext cx="3929300" cy="417500"/>
          </a:xfrm>
          <a:prstGeom prst="rect">
            <a:avLst/>
          </a:prstGeom>
          <a:noFill/>
          <a:ln>
            <a:noFill/>
          </a:ln>
        </p:spPr>
      </p:pic>
      <p:pic>
        <p:nvPicPr>
          <p:cNvPr id="91" name="Google Shape;91;p17"/>
          <p:cNvPicPr preferRelativeResize="0"/>
          <p:nvPr/>
        </p:nvPicPr>
        <p:blipFill>
          <a:blip r:embed="rId4">
            <a:alphaModFix/>
          </a:blip>
          <a:stretch>
            <a:fillRect/>
          </a:stretch>
        </p:blipFill>
        <p:spPr>
          <a:xfrm>
            <a:off x="4774475" y="44475"/>
            <a:ext cx="4331423" cy="5054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52300" y="73250"/>
            <a:ext cx="27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LDLJ-A terms</a:t>
            </a:r>
            <a:endParaRPr/>
          </a:p>
        </p:txBody>
      </p:sp>
      <p:sp>
        <p:nvSpPr>
          <p:cNvPr id="97" name="Google Shape;97;p18"/>
          <p:cNvSpPr txBox="1"/>
          <p:nvPr/>
        </p:nvSpPr>
        <p:spPr>
          <a:xfrm>
            <a:off x="52300" y="1303475"/>
            <a:ext cx="4519800" cy="357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effect of the relative amplitude of linear acceleration with respect to gravity.</a:t>
            </a:r>
            <a:endParaRPr/>
          </a:p>
          <a:p>
            <a:pPr indent="-317500" lvl="0" marL="457200" rtl="0" algn="l">
              <a:spcBef>
                <a:spcPts val="0"/>
              </a:spcBef>
              <a:spcAft>
                <a:spcPts val="0"/>
              </a:spcAft>
              <a:buSzPts val="1400"/>
              <a:buChar char="●"/>
            </a:pPr>
            <a:r>
              <a:rPr lang="en"/>
              <a:t>Orange dots are movements with SGR &gt;= 1.05</a:t>
            </a:r>
            <a:endParaRPr/>
          </a:p>
        </p:txBody>
      </p:sp>
      <p:pic>
        <p:nvPicPr>
          <p:cNvPr descr="{}^{o}{\hat{\ddot{\mathbf{x}}}} =  \delta\mathbf{R} \cdot {}^{o}\ddot{\mathbf{x}} + \left(\delta\mathbf{R} - \mathbf{I}\right) \cdot {}^{o}\mathbf{g}" id="98" name="Google Shape;98;p18" title="MathEquation,#000000"/>
          <p:cNvPicPr preferRelativeResize="0"/>
          <p:nvPr/>
        </p:nvPicPr>
        <p:blipFill>
          <a:blip r:embed="rId3">
            <a:alphaModFix/>
          </a:blip>
          <a:stretch>
            <a:fillRect/>
          </a:stretch>
        </p:blipFill>
        <p:spPr>
          <a:xfrm>
            <a:off x="347551" y="798250"/>
            <a:ext cx="3929300" cy="417500"/>
          </a:xfrm>
          <a:prstGeom prst="rect">
            <a:avLst/>
          </a:prstGeom>
          <a:noFill/>
          <a:ln>
            <a:noFill/>
          </a:ln>
        </p:spPr>
      </p:pic>
      <p:sp>
        <p:nvSpPr>
          <p:cNvPr id="99" name="Google Shape;99;p18"/>
          <p:cNvSpPr txBox="1"/>
          <p:nvPr/>
        </p:nvSpPr>
        <p:spPr>
          <a:xfrm>
            <a:off x="1007975" y="4128275"/>
            <a:ext cx="3083100" cy="74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A movement duration increases, we are only quantifying the smoothness of the reconstruction error term.</a:t>
            </a:r>
            <a:endParaRPr/>
          </a:p>
        </p:txBody>
      </p:sp>
      <p:cxnSp>
        <p:nvCxnSpPr>
          <p:cNvPr id="100" name="Google Shape;100;p18"/>
          <p:cNvCxnSpPr>
            <a:stCxn id="99" idx="3"/>
          </p:cNvCxnSpPr>
          <p:nvPr/>
        </p:nvCxnSpPr>
        <p:spPr>
          <a:xfrm flipH="1" rot="10800000">
            <a:off x="4091075" y="4454225"/>
            <a:ext cx="600300" cy="48300"/>
          </a:xfrm>
          <a:prstGeom prst="straightConnector1">
            <a:avLst/>
          </a:prstGeom>
          <a:noFill/>
          <a:ln cap="flat" cmpd="sng" w="9525">
            <a:solidFill>
              <a:schemeClr val="dk2"/>
            </a:solidFill>
            <a:prstDash val="solid"/>
            <a:round/>
            <a:headEnd len="med" w="med" type="none"/>
            <a:tailEnd len="med" w="med" type="triangle"/>
          </a:ln>
        </p:spPr>
      </p:cxnSp>
      <p:pic>
        <p:nvPicPr>
          <p:cNvPr id="101" name="Google Shape;101;p18"/>
          <p:cNvPicPr preferRelativeResize="0"/>
          <p:nvPr/>
        </p:nvPicPr>
        <p:blipFill>
          <a:blip r:embed="rId4">
            <a:alphaModFix/>
          </a:blip>
          <a:stretch>
            <a:fillRect/>
          </a:stretch>
        </p:blipFill>
        <p:spPr>
          <a:xfrm>
            <a:off x="4775949" y="73250"/>
            <a:ext cx="4282103" cy="49970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52300" y="73250"/>
            <a:ext cx="27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LDLJ-A terms</a:t>
            </a:r>
            <a:endParaRPr/>
          </a:p>
        </p:txBody>
      </p:sp>
      <p:sp>
        <p:nvSpPr>
          <p:cNvPr id="107" name="Google Shape;107;p19"/>
          <p:cNvSpPr txBox="1"/>
          <p:nvPr/>
        </p:nvSpPr>
        <p:spPr>
          <a:xfrm>
            <a:off x="52300" y="1303475"/>
            <a:ext cx="4519800" cy="357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effect of the relative amplitude of linear acceleration with respect to gravity.</a:t>
            </a:r>
            <a:endParaRPr/>
          </a:p>
          <a:p>
            <a:pPr indent="-317500" lvl="0" marL="457200" rtl="0" algn="l">
              <a:spcBef>
                <a:spcPts val="0"/>
              </a:spcBef>
              <a:spcAft>
                <a:spcPts val="0"/>
              </a:spcAft>
              <a:buSzPts val="1400"/>
              <a:buChar char="●"/>
            </a:pPr>
            <a:r>
              <a:rPr lang="en"/>
              <a:t>Orange dots are movements with SGR &gt;= 1.05</a:t>
            </a:r>
            <a:endParaRPr/>
          </a:p>
        </p:txBody>
      </p:sp>
      <p:pic>
        <p:nvPicPr>
          <p:cNvPr descr="{}^{o}{\hat{\ddot{\mathbf{x}}}} =  \delta\mathbf{R} \cdot {}^{o}\ddot{\mathbf{x}} + \left(\delta\mathbf{R} - \mathbf{I}\right) \cdot {}^{o}\mathbf{g}" id="108" name="Google Shape;108;p19" title="MathEquation,#000000"/>
          <p:cNvPicPr preferRelativeResize="0"/>
          <p:nvPr/>
        </p:nvPicPr>
        <p:blipFill>
          <a:blip r:embed="rId3">
            <a:alphaModFix/>
          </a:blip>
          <a:stretch>
            <a:fillRect/>
          </a:stretch>
        </p:blipFill>
        <p:spPr>
          <a:xfrm>
            <a:off x="347551" y="798250"/>
            <a:ext cx="3929300" cy="417500"/>
          </a:xfrm>
          <a:prstGeom prst="rect">
            <a:avLst/>
          </a:prstGeom>
          <a:noFill/>
          <a:ln>
            <a:noFill/>
          </a:ln>
        </p:spPr>
      </p:pic>
      <p:sp>
        <p:nvSpPr>
          <p:cNvPr id="109" name="Google Shape;109;p19"/>
          <p:cNvSpPr txBox="1"/>
          <p:nvPr/>
        </p:nvSpPr>
        <p:spPr>
          <a:xfrm>
            <a:off x="1007975" y="4128275"/>
            <a:ext cx="3083100" cy="74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A movement duration increases, we are only quantifying the smoothness of the reconstruction error term.</a:t>
            </a:r>
            <a:endParaRPr/>
          </a:p>
        </p:txBody>
      </p:sp>
      <p:cxnSp>
        <p:nvCxnSpPr>
          <p:cNvPr id="110" name="Google Shape;110;p19"/>
          <p:cNvCxnSpPr>
            <a:stCxn id="109" idx="3"/>
          </p:cNvCxnSpPr>
          <p:nvPr/>
        </p:nvCxnSpPr>
        <p:spPr>
          <a:xfrm flipH="1" rot="10800000">
            <a:off x="4091075" y="4454225"/>
            <a:ext cx="600300" cy="48300"/>
          </a:xfrm>
          <a:prstGeom prst="straightConnector1">
            <a:avLst/>
          </a:prstGeom>
          <a:noFill/>
          <a:ln cap="flat" cmpd="sng" w="9525">
            <a:solidFill>
              <a:schemeClr val="dk2"/>
            </a:solidFill>
            <a:prstDash val="solid"/>
            <a:round/>
            <a:headEnd len="med" w="med" type="none"/>
            <a:tailEnd len="med" w="med" type="triangle"/>
          </a:ln>
        </p:spPr>
      </p:cxnSp>
      <p:pic>
        <p:nvPicPr>
          <p:cNvPr id="111" name="Google Shape;111;p19"/>
          <p:cNvPicPr preferRelativeResize="0"/>
          <p:nvPr/>
        </p:nvPicPr>
        <p:blipFill>
          <a:blip r:embed="rId4">
            <a:alphaModFix/>
          </a:blip>
          <a:stretch>
            <a:fillRect/>
          </a:stretch>
        </p:blipFill>
        <p:spPr>
          <a:xfrm>
            <a:off x="4775949" y="73250"/>
            <a:ext cx="4282103" cy="49970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119000" y="118925"/>
            <a:ext cx="254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LDLJ-V Gyro</a:t>
            </a:r>
            <a:endParaRPr/>
          </a:p>
        </p:txBody>
      </p:sp>
      <p:sp>
        <p:nvSpPr>
          <p:cNvPr id="117" name="Google Shape;117;p20"/>
          <p:cNvSpPr txBox="1"/>
          <p:nvPr>
            <p:ph idx="1" type="body"/>
          </p:nvPr>
        </p:nvSpPr>
        <p:spPr>
          <a:xfrm>
            <a:off x="119000" y="2660675"/>
            <a:ext cx="4224000" cy="234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20"/>
          <p:cNvPicPr preferRelativeResize="0"/>
          <p:nvPr/>
        </p:nvPicPr>
        <p:blipFill>
          <a:blip r:embed="rId3">
            <a:alphaModFix/>
          </a:blip>
          <a:stretch>
            <a:fillRect/>
          </a:stretch>
        </p:blipFill>
        <p:spPr>
          <a:xfrm>
            <a:off x="119000" y="691625"/>
            <a:ext cx="4224077" cy="1848049"/>
          </a:xfrm>
          <a:prstGeom prst="rect">
            <a:avLst/>
          </a:prstGeom>
          <a:noFill/>
          <a:ln>
            <a:noFill/>
          </a:ln>
        </p:spPr>
      </p:pic>
      <p:pic>
        <p:nvPicPr>
          <p:cNvPr id="119" name="Google Shape;119;p20"/>
          <p:cNvPicPr preferRelativeResize="0"/>
          <p:nvPr/>
        </p:nvPicPr>
        <p:blipFill>
          <a:blip r:embed="rId4">
            <a:alphaModFix/>
          </a:blip>
          <a:stretch>
            <a:fillRect/>
          </a:stretch>
        </p:blipFill>
        <p:spPr>
          <a:xfrm>
            <a:off x="4572000" y="39713"/>
            <a:ext cx="4339575" cy="5064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